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1" r:id="rId3"/>
    <p:sldId id="272" r:id="rId4"/>
    <p:sldId id="273" r:id="rId5"/>
    <p:sldId id="274" r:id="rId6"/>
    <p:sldId id="275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41" y="4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D062A-6E59-4FC4-8A23-6AAF768B450F}" type="datetimeFigureOut">
              <a:rPr lang="en-AU" smtClean="0"/>
              <a:t>6/05/2016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0A91-7991-4EE0-AC6E-A6268BAC40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1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0A91-7991-4EE0-AC6E-A6268BAC40B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48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DE8C-0A10-43CA-ACEE-9FB8DE4EB126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FF2E-EE2F-4980-AA69-7C213400362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brendan.ebner@csiro.au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00472" y="435007"/>
            <a:ext cx="648071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Underwater video for surveying fauna</a:t>
            </a:r>
            <a:endParaRPr lang="en-AU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A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5511800"/>
            <a:ext cx="9906000" cy="133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7953"/>
            <a:ext cx="64807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Description, environmental monitoring &amp; uses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Benefits &amp; constraints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Key research &amp; researchers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Priorities for technique development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Sample videos</a:t>
            </a:r>
            <a:endParaRPr lang="en-A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6915" y="567975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Ebb </a:t>
            </a:r>
          </a:p>
          <a:p>
            <a:r>
              <a:rPr lang="en-US" dirty="0" smtClean="0">
                <a:hlinkClick r:id="rId5"/>
              </a:rPr>
              <a:t>brendan.ebner@csiro.au</a:t>
            </a:r>
            <a:r>
              <a:rPr lang="en-US" dirty="0" smtClean="0"/>
              <a:t> 	</a:t>
            </a:r>
          </a:p>
          <a:p>
            <a:r>
              <a:rPr lang="en-US" dirty="0" smtClean="0"/>
              <a:t>04 5792 5768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036" y="5653473"/>
            <a:ext cx="2390476" cy="11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00473" y="404083"/>
            <a:ext cx="648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Underwater video for surveying fauna</a:t>
            </a:r>
            <a:endParaRPr lang="en-AU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A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5511800"/>
            <a:ext cx="9906000" cy="133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3" y="1203246"/>
            <a:ext cx="901578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Description, Environmental monitoring and uses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Focus: still images, motion (habitat coverage/condition, species identification,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behaviour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and processes)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Fixed or mobile applications (Diver, tethered, remote control, automated, animal)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Above and below water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Rapid deployments or surveillance (power supply, processing)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Monitoring a species (threatened species, other native species, pest species)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Monitoring an assemblage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Monitoring a process or interaction (e.g. pest species and native assemblage) (e.g. fish passage at a dam)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Bait v. no bait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Monitoring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v communications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00473" y="404083"/>
            <a:ext cx="648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Underwater video for surveying fauna</a:t>
            </a:r>
            <a:endParaRPr lang="en-AU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A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5511800"/>
            <a:ext cx="9906000" cy="133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3" y="1157427"/>
            <a:ext cx="6480719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BENEFITS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Affordability of cameras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Portability and flexibility in placement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studying large bodied aquatic species</a:t>
            </a: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Minimal observer effect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Threatened species research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Overcomes human fatigue in the field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Safety (e.g. crocodiles)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Permanent record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communication: People love watching highlights</a:t>
            </a:r>
            <a:endParaRPr lang="en-US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CONSTRAINTS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Visibility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Small field of view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Processing time, cost &amp; expertise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Identification of small animals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00473" y="404083"/>
            <a:ext cx="648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Underwater video for surveying fauna</a:t>
            </a:r>
            <a:endParaRPr lang="en-AU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A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5511800"/>
            <a:ext cx="9906000" cy="133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3" y="1052094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KEY RESEARCHERS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Lars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Bredjer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(Murdoch University)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Sean Doody (Southeastern Louisiana University)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Euan Harvey (Curtin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Uni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John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Keesing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(CSIRO)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Jon Marshall (DSITIA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Qld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Brendan Ebner, James Donaldson, Nathan Waltham, Jason Schaffer, Michael Bradley, Marcus Sheaves, Ronnie Baker (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TropWATER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JCU)</a:t>
            </a:r>
          </a:p>
          <a:p>
            <a:endParaRPr lang="en-US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David Morgan (Murdoch University)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Cameron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Fletcher (CSIRO)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5511800"/>
            <a:ext cx="9906000" cy="133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3137" y="404664"/>
            <a:ext cx="9712863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KEY RESEARCH PAPERS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pPr lvl="0"/>
            <a:r>
              <a:rPr lang="en-AU" sz="1100" dirty="0" smtClean="0">
                <a:solidFill>
                  <a:schemeClr val="bg1"/>
                </a:solidFill>
              </a:rPr>
              <a:t>Boom</a:t>
            </a:r>
            <a:r>
              <a:rPr lang="en-AU" sz="1100" dirty="0">
                <a:solidFill>
                  <a:schemeClr val="bg1"/>
                </a:solidFill>
              </a:rPr>
              <a:t>, B.J., He, J., Palazzo, S., Huang, P.X., </a:t>
            </a:r>
            <a:r>
              <a:rPr lang="en-AU" sz="1100" dirty="0" err="1">
                <a:solidFill>
                  <a:schemeClr val="bg1"/>
                </a:solidFill>
              </a:rPr>
              <a:t>Beyan</a:t>
            </a:r>
            <a:r>
              <a:rPr lang="en-AU" sz="1100" dirty="0">
                <a:solidFill>
                  <a:schemeClr val="bg1"/>
                </a:solidFill>
              </a:rPr>
              <a:t>, C., Chou, H.M., Lin, F.P., </a:t>
            </a:r>
            <a:r>
              <a:rPr lang="en-AU" sz="1100" dirty="0" err="1">
                <a:solidFill>
                  <a:schemeClr val="bg1"/>
                </a:solidFill>
              </a:rPr>
              <a:t>Spampinato</a:t>
            </a:r>
            <a:r>
              <a:rPr lang="en-AU" sz="1100" dirty="0">
                <a:solidFill>
                  <a:schemeClr val="bg1"/>
                </a:solidFill>
              </a:rPr>
              <a:t>, C. and Fisher, R.B. (2014). A research tool for long-term and continuous analysis </a:t>
            </a:r>
            <a:r>
              <a:rPr lang="en-AU" sz="1100" dirty="0" smtClean="0">
                <a:solidFill>
                  <a:schemeClr val="bg1"/>
                </a:solidFill>
              </a:rPr>
              <a:t>	of </a:t>
            </a:r>
            <a:r>
              <a:rPr lang="en-AU" sz="1100" dirty="0">
                <a:solidFill>
                  <a:schemeClr val="bg1"/>
                </a:solidFill>
              </a:rPr>
              <a:t>fish assemblage in coral-reefs using underwater camera footage. </a:t>
            </a:r>
            <a:r>
              <a:rPr lang="en-AU" sz="1100" i="1" dirty="0">
                <a:solidFill>
                  <a:schemeClr val="bg1"/>
                </a:solidFill>
              </a:rPr>
              <a:t>Ecological </a:t>
            </a:r>
            <a:r>
              <a:rPr lang="en-AU" sz="1100" i="1" dirty="0" smtClean="0">
                <a:solidFill>
                  <a:schemeClr val="bg1"/>
                </a:solidFill>
              </a:rPr>
              <a:t>Informatics</a:t>
            </a:r>
            <a:r>
              <a:rPr lang="en-AU" sz="1100" b="1" dirty="0">
                <a:solidFill>
                  <a:schemeClr val="bg1"/>
                </a:solidFill>
              </a:rPr>
              <a:t> </a:t>
            </a:r>
            <a:r>
              <a:rPr lang="en-AU" sz="1100" b="1" i="1" dirty="0">
                <a:solidFill>
                  <a:schemeClr val="bg1"/>
                </a:solidFill>
              </a:rPr>
              <a:t>23</a:t>
            </a:r>
            <a:r>
              <a:rPr lang="en-AU" sz="1100" dirty="0">
                <a:solidFill>
                  <a:schemeClr val="bg1"/>
                </a:solidFill>
              </a:rPr>
              <a:t>, 83-97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Ebner, B., Clear, R., </a:t>
            </a:r>
            <a:r>
              <a:rPr lang="en-AU" sz="1100" dirty="0" err="1">
                <a:solidFill>
                  <a:schemeClr val="bg1"/>
                </a:solidFill>
              </a:rPr>
              <a:t>Godschalx</a:t>
            </a:r>
            <a:r>
              <a:rPr lang="en-AU" sz="1100" dirty="0">
                <a:solidFill>
                  <a:schemeClr val="bg1"/>
                </a:solidFill>
              </a:rPr>
              <a:t>, S., &amp; Beitzel, M. (2009). In-stream behaviour of threatened fishes and their food organisms based on remote video monitoring. </a:t>
            </a:r>
            <a:endParaRPr lang="en-AU" sz="1100" dirty="0" smtClean="0">
              <a:solidFill>
                <a:schemeClr val="bg1"/>
              </a:solidFill>
            </a:endParaRPr>
          </a:p>
          <a:p>
            <a:pPr lvl="0"/>
            <a:r>
              <a:rPr lang="en-AU" sz="1100" i="1" dirty="0">
                <a:solidFill>
                  <a:schemeClr val="bg1"/>
                </a:solidFill>
              </a:rPr>
              <a:t>	</a:t>
            </a:r>
            <a:r>
              <a:rPr lang="en-AU" sz="1100" i="1" dirty="0" smtClean="0">
                <a:solidFill>
                  <a:schemeClr val="bg1"/>
                </a:solidFill>
              </a:rPr>
              <a:t>Aquatic </a:t>
            </a:r>
            <a:r>
              <a:rPr lang="en-AU" sz="1100" i="1" dirty="0">
                <a:solidFill>
                  <a:schemeClr val="bg1"/>
                </a:solidFill>
              </a:rPr>
              <a:t>Ecology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43</a:t>
            </a:r>
            <a:r>
              <a:rPr lang="en-AU" sz="1100" dirty="0">
                <a:solidFill>
                  <a:schemeClr val="bg1"/>
                </a:solidFill>
              </a:rPr>
              <a:t>, 569–576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Ebner, B. C. &amp; Morgan D. L. (2013). Using remote underwater video to estimate freshwater fish species richness. </a:t>
            </a:r>
            <a:r>
              <a:rPr lang="en-AU" sz="1100" i="1" dirty="0">
                <a:solidFill>
                  <a:schemeClr val="bg1"/>
                </a:solidFill>
              </a:rPr>
              <a:t>Journal of Fish Biology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82</a:t>
            </a:r>
            <a:r>
              <a:rPr lang="en-AU" sz="1100" dirty="0">
                <a:solidFill>
                  <a:schemeClr val="bg1"/>
                </a:solidFill>
              </a:rPr>
              <a:t>, 1592–1612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Ebner, B. C., Starrs, D. Morgan, D. L., Fulton, C. J. Donaldson, J. A., Doody, S., Cousins, S., Kennard, M., Butler, G., Tonkin, Z., Beatty, S., Broadhurst, B., Clear, R. &amp; </a:t>
            </a:r>
            <a:r>
              <a:rPr lang="en-AU" sz="1100" dirty="0" smtClean="0">
                <a:solidFill>
                  <a:schemeClr val="bg1"/>
                </a:solidFill>
              </a:rPr>
              <a:t>	Fletcher</a:t>
            </a:r>
            <a:r>
              <a:rPr lang="en-AU" sz="1100" dirty="0">
                <a:solidFill>
                  <a:schemeClr val="bg1"/>
                </a:solidFill>
              </a:rPr>
              <a:t>, C. (2014). Emergence of underwater video for field based study of freshwater fish and crustacean ecology in Australia. </a:t>
            </a:r>
            <a:r>
              <a:rPr lang="en-AU" sz="1100" i="1" dirty="0">
                <a:solidFill>
                  <a:schemeClr val="bg1"/>
                </a:solidFill>
              </a:rPr>
              <a:t>Journal of the Royal </a:t>
            </a:r>
            <a:r>
              <a:rPr lang="en-AU" sz="1100" i="1" dirty="0" smtClean="0">
                <a:solidFill>
                  <a:schemeClr val="bg1"/>
                </a:solidFill>
              </a:rPr>
              <a:t>	Society </a:t>
            </a:r>
            <a:r>
              <a:rPr lang="en-AU" sz="1100" i="1" dirty="0">
                <a:solidFill>
                  <a:schemeClr val="bg1"/>
                </a:solidFill>
              </a:rPr>
              <a:t>of Western </a:t>
            </a:r>
            <a:r>
              <a:rPr lang="en-AU" sz="1100" i="1" dirty="0" smtClean="0">
                <a:solidFill>
                  <a:schemeClr val="bg1"/>
                </a:solidFill>
              </a:rPr>
              <a:t>Australia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97</a:t>
            </a:r>
            <a:r>
              <a:rPr lang="en-AU" sz="1100" dirty="0">
                <a:solidFill>
                  <a:schemeClr val="bg1"/>
                </a:solidFill>
              </a:rPr>
              <a:t>, 287–296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Harvey, E. S., Cappo, M., Butler, J. J., Hall, N., &amp; Kendrick, G. A. (2007). Bait attraction affects the performance of remote underwater video stations in assessment of </a:t>
            </a:r>
            <a:r>
              <a:rPr lang="en-AU" sz="1100" dirty="0" smtClean="0">
                <a:solidFill>
                  <a:schemeClr val="bg1"/>
                </a:solidFill>
              </a:rPr>
              <a:t>	demersal </a:t>
            </a:r>
            <a:r>
              <a:rPr lang="en-AU" sz="1100" dirty="0">
                <a:solidFill>
                  <a:schemeClr val="bg1"/>
                </a:solidFill>
              </a:rPr>
              <a:t>fish community structure. </a:t>
            </a:r>
            <a:r>
              <a:rPr lang="en-AU" sz="1100" dirty="0" smtClean="0">
                <a:solidFill>
                  <a:schemeClr val="bg1"/>
                </a:solidFill>
              </a:rPr>
              <a:t>Marine Ecology Progress Series</a:t>
            </a:r>
            <a:r>
              <a:rPr lang="en-AU" sz="1100" dirty="0">
                <a:solidFill>
                  <a:schemeClr val="bg1"/>
                </a:solidFill>
              </a:rPr>
              <a:t> </a:t>
            </a:r>
            <a:r>
              <a:rPr lang="en-AU" sz="1100" b="1" i="1" dirty="0">
                <a:solidFill>
                  <a:schemeClr val="bg1"/>
                </a:solidFill>
              </a:rPr>
              <a:t>350</a:t>
            </a:r>
            <a:r>
              <a:rPr lang="en-AU" sz="1100" dirty="0">
                <a:solidFill>
                  <a:schemeClr val="bg1"/>
                </a:solidFill>
              </a:rPr>
              <a:t>, </a:t>
            </a:r>
            <a:r>
              <a:rPr lang="en-AU" sz="1100" dirty="0" smtClean="0">
                <a:solidFill>
                  <a:schemeClr val="bg1"/>
                </a:solidFill>
              </a:rPr>
              <a:t>245-254.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Holmes, J. A., Cronkite, G. M., </a:t>
            </a:r>
            <a:r>
              <a:rPr lang="en-AU" sz="1100" dirty="0" err="1">
                <a:solidFill>
                  <a:schemeClr val="bg1"/>
                </a:solidFill>
              </a:rPr>
              <a:t>Enzenhofer</a:t>
            </a:r>
            <a:r>
              <a:rPr lang="en-AU" sz="1100" dirty="0">
                <a:solidFill>
                  <a:schemeClr val="bg1"/>
                </a:solidFill>
              </a:rPr>
              <a:t>, H. J., &amp; Mulligan, T. J. (2006). Accuracy and precision of fish-count data from a “dual-frequency identification sonar” </a:t>
            </a:r>
            <a:r>
              <a:rPr lang="en-AU" sz="1100" dirty="0" smtClean="0">
                <a:solidFill>
                  <a:schemeClr val="bg1"/>
                </a:solidFill>
              </a:rPr>
              <a:t>	(</a:t>
            </a:r>
            <a:r>
              <a:rPr lang="en-AU" sz="1100" dirty="0">
                <a:solidFill>
                  <a:schemeClr val="bg1"/>
                </a:solidFill>
              </a:rPr>
              <a:t>DIDSON) imaging system. </a:t>
            </a:r>
            <a:r>
              <a:rPr lang="en-AU" sz="1100" i="1" dirty="0">
                <a:solidFill>
                  <a:schemeClr val="bg1"/>
                </a:solidFill>
              </a:rPr>
              <a:t>ICES Journal of Marine Science: Journal du </a:t>
            </a:r>
            <a:r>
              <a:rPr lang="en-AU" sz="1100" i="1" dirty="0" err="1" smtClean="0">
                <a:solidFill>
                  <a:schemeClr val="bg1"/>
                </a:solidFill>
              </a:rPr>
              <a:t>Conseil</a:t>
            </a:r>
            <a:r>
              <a:rPr lang="en-AU" sz="1100" dirty="0">
                <a:solidFill>
                  <a:schemeClr val="bg1"/>
                </a:solidFill>
              </a:rPr>
              <a:t> </a:t>
            </a:r>
            <a:r>
              <a:rPr lang="en-AU" sz="1100" b="1" i="1" dirty="0" smtClean="0">
                <a:solidFill>
                  <a:schemeClr val="bg1"/>
                </a:solidFill>
              </a:rPr>
              <a:t>63</a:t>
            </a:r>
            <a:r>
              <a:rPr lang="en-AU" sz="1100" dirty="0" smtClean="0">
                <a:solidFill>
                  <a:schemeClr val="bg1"/>
                </a:solidFill>
              </a:rPr>
              <a:t>, </a:t>
            </a:r>
            <a:r>
              <a:rPr lang="en-AU" sz="1100" dirty="0">
                <a:solidFill>
                  <a:schemeClr val="bg1"/>
                </a:solidFill>
              </a:rPr>
              <a:t>543-555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>
                <a:solidFill>
                  <a:schemeClr val="bg1"/>
                </a:solidFill>
              </a:rPr>
              <a:t>Mallet, D., &amp; Pelletier, D. (2014). Underwater video techniques for observing coastal marine biodiversity: a review of sixty years of publications (1952–2012). </a:t>
            </a:r>
            <a:endParaRPr lang="en-AU" sz="1100" dirty="0" smtClean="0">
              <a:solidFill>
                <a:schemeClr val="bg1"/>
              </a:solidFill>
            </a:endParaRPr>
          </a:p>
          <a:p>
            <a:pPr lvl="0"/>
            <a:r>
              <a:rPr lang="en-AU" sz="1100" i="1" dirty="0">
                <a:solidFill>
                  <a:schemeClr val="bg1"/>
                </a:solidFill>
              </a:rPr>
              <a:t>	</a:t>
            </a:r>
            <a:r>
              <a:rPr lang="en-AU" sz="1100" i="1" dirty="0" smtClean="0">
                <a:solidFill>
                  <a:schemeClr val="bg1"/>
                </a:solidFill>
              </a:rPr>
              <a:t>Fisheries Research</a:t>
            </a:r>
            <a:r>
              <a:rPr lang="en-AU" sz="1100" dirty="0">
                <a:solidFill>
                  <a:schemeClr val="bg1"/>
                </a:solidFill>
              </a:rPr>
              <a:t> </a:t>
            </a:r>
            <a:r>
              <a:rPr lang="en-AU" sz="1100" b="1" i="1" dirty="0">
                <a:solidFill>
                  <a:schemeClr val="bg1"/>
                </a:solidFill>
              </a:rPr>
              <a:t>154</a:t>
            </a:r>
            <a:r>
              <a:rPr lang="en-AU" sz="1100" dirty="0">
                <a:solidFill>
                  <a:schemeClr val="bg1"/>
                </a:solidFill>
              </a:rPr>
              <a:t>, 44-62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AU" sz="1100" dirty="0">
              <a:solidFill>
                <a:schemeClr val="bg1"/>
              </a:solidFill>
            </a:endParaRPr>
          </a:p>
          <a:p>
            <a:pPr lvl="0"/>
            <a:r>
              <a:rPr lang="en-AU" sz="1100" dirty="0" err="1" smtClean="0">
                <a:solidFill>
                  <a:schemeClr val="bg1"/>
                </a:solidFill>
              </a:rPr>
              <a:t>Misund</a:t>
            </a:r>
            <a:r>
              <a:rPr lang="en-AU" sz="1100" dirty="0">
                <a:solidFill>
                  <a:schemeClr val="bg1"/>
                </a:solidFill>
              </a:rPr>
              <a:t>, O. A. (1997). Underwater acoustics in marine fisheries and fisheries research. </a:t>
            </a:r>
            <a:r>
              <a:rPr lang="en-AU" sz="1100" i="1" dirty="0">
                <a:solidFill>
                  <a:schemeClr val="bg1"/>
                </a:solidFill>
              </a:rPr>
              <a:t>Reviews in Fish Biology and Fisheries</a:t>
            </a:r>
            <a:r>
              <a:rPr lang="en-AU" sz="1100" dirty="0">
                <a:solidFill>
                  <a:schemeClr val="bg1"/>
                </a:solidFill>
              </a:rPr>
              <a:t>, </a:t>
            </a:r>
            <a:r>
              <a:rPr lang="en-AU" sz="1100" b="1" i="1" dirty="0" smtClean="0">
                <a:solidFill>
                  <a:schemeClr val="bg1"/>
                </a:solidFill>
              </a:rPr>
              <a:t>7</a:t>
            </a:r>
            <a:r>
              <a:rPr lang="en-AU" sz="1100" dirty="0" smtClean="0">
                <a:solidFill>
                  <a:schemeClr val="bg1"/>
                </a:solidFill>
              </a:rPr>
              <a:t>, </a:t>
            </a:r>
            <a:r>
              <a:rPr lang="en-AU" sz="1100" dirty="0">
                <a:solidFill>
                  <a:schemeClr val="bg1"/>
                </a:solidFill>
              </a:rPr>
              <a:t>1-34.</a:t>
            </a:r>
          </a:p>
          <a:p>
            <a:pPr lvl="0"/>
            <a:endParaRPr lang="en-AU" sz="1100" dirty="0" smtClean="0">
              <a:solidFill>
                <a:schemeClr val="bg1"/>
              </a:solidFill>
            </a:endParaRPr>
          </a:p>
          <a:p>
            <a:pPr lvl="0"/>
            <a:r>
              <a:rPr lang="en-AU" sz="1100" dirty="0" smtClean="0">
                <a:solidFill>
                  <a:schemeClr val="bg1"/>
                </a:solidFill>
              </a:rPr>
              <a:t>Murphy</a:t>
            </a:r>
            <a:r>
              <a:rPr lang="en-AU" sz="1100" dirty="0">
                <a:solidFill>
                  <a:schemeClr val="bg1"/>
                </a:solidFill>
              </a:rPr>
              <a:t>, H. M., &amp; Jenkins, G. P. (2010). Observational methods used in marine spatial monitoring of fishes and associated habitats: a review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AU" sz="1100" i="1" dirty="0" smtClean="0">
                <a:solidFill>
                  <a:schemeClr val="bg1"/>
                </a:solidFill>
              </a:rPr>
              <a:t>	Marine </a:t>
            </a:r>
            <a:r>
              <a:rPr lang="en-AU" sz="1100" i="1" dirty="0">
                <a:solidFill>
                  <a:schemeClr val="bg1"/>
                </a:solidFill>
              </a:rPr>
              <a:t>and Freshwater Research</a:t>
            </a:r>
            <a:r>
              <a:rPr lang="en-AU" sz="1100" dirty="0">
                <a:solidFill>
                  <a:schemeClr val="bg1"/>
                </a:solidFill>
              </a:rPr>
              <a:t> </a:t>
            </a:r>
            <a:r>
              <a:rPr lang="en-AU" sz="1100" b="1" i="1" dirty="0">
                <a:solidFill>
                  <a:schemeClr val="bg1"/>
                </a:solidFill>
              </a:rPr>
              <a:t>61</a:t>
            </a:r>
            <a:r>
              <a:rPr lang="en-AU" sz="1100" dirty="0">
                <a:solidFill>
                  <a:schemeClr val="bg1"/>
                </a:solidFill>
              </a:rPr>
              <a:t>, 236-252.</a:t>
            </a:r>
          </a:p>
          <a:p>
            <a:endParaRPr lang="en-AU" sz="1100" dirty="0"/>
          </a:p>
          <a:p>
            <a:endParaRPr lang="en-AU" sz="1200" dirty="0"/>
          </a:p>
          <a:p>
            <a:endParaRPr lang="en-AU" sz="1400" dirty="0" smtClean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lcsnap-2012-02-14-15h30m40s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5572125"/>
          </a:xfrm>
          <a:prstGeom prst="rect">
            <a:avLst/>
          </a:prstGeom>
        </p:spPr>
      </p:pic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0" y="4934359"/>
            <a:ext cx="9906000" cy="1910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2" name="Picture 25" descr="JCU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32"/>
            <a:ext cx="2240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TropWATER Logo 1 (col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26" y="5600701"/>
            <a:ext cx="12279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0227" y="101591"/>
            <a:ext cx="9712863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Broadhurst</a:t>
            </a:r>
            <a:r>
              <a:rPr lang="en-AU" sz="1100" dirty="0">
                <a:solidFill>
                  <a:schemeClr val="bg1"/>
                </a:solidFill>
              </a:rPr>
              <a:t>, B., Thiem, J. and Ebner, B. 2006. Video monitoring in upland streams. In An ecological approach to re-establishing Australian freshwater cod populations: an </a:t>
            </a:r>
            <a:r>
              <a:rPr lang="en-AU" sz="1100" dirty="0" smtClean="0">
                <a:solidFill>
                  <a:schemeClr val="bg1"/>
                </a:solidFill>
              </a:rPr>
              <a:t>	application </a:t>
            </a:r>
            <a:r>
              <a:rPr lang="en-AU" sz="1100" dirty="0">
                <a:solidFill>
                  <a:schemeClr val="bg1"/>
                </a:solidFill>
              </a:rPr>
              <a:t>to trout cod in the Murrumbidgee catchment. (Ebner, B., Thiem, J., </a:t>
            </a:r>
            <a:r>
              <a:rPr lang="en-AU" sz="1100" dirty="0" err="1">
                <a:solidFill>
                  <a:schemeClr val="bg1"/>
                </a:solidFill>
              </a:rPr>
              <a:t>Lintermans</a:t>
            </a:r>
            <a:r>
              <a:rPr lang="en-AU" sz="1100" dirty="0">
                <a:solidFill>
                  <a:schemeClr val="bg1"/>
                </a:solidFill>
              </a:rPr>
              <a:t>, M. and Gilligan, D., </a:t>
            </a:r>
            <a:r>
              <a:rPr lang="en-AU" sz="1100" dirty="0" err="1">
                <a:solidFill>
                  <a:schemeClr val="bg1"/>
                </a:solidFill>
              </a:rPr>
              <a:t>eds</a:t>
            </a:r>
            <a:r>
              <a:rPr lang="en-AU" sz="1100" dirty="0">
                <a:solidFill>
                  <a:schemeClr val="bg1"/>
                </a:solidFill>
              </a:rPr>
              <a:t>), pp.95 – 104. Final report to the </a:t>
            </a:r>
            <a:r>
              <a:rPr lang="en-AU" sz="1100" dirty="0" smtClean="0">
                <a:solidFill>
                  <a:schemeClr val="bg1"/>
                </a:solidFill>
              </a:rPr>
              <a:t>	Fisheries </a:t>
            </a:r>
            <a:r>
              <a:rPr lang="en-AU" sz="1100" dirty="0">
                <a:solidFill>
                  <a:schemeClr val="bg1"/>
                </a:solidFill>
              </a:rPr>
              <a:t>Research and Development Corporation (Project No. 2003/034). Canberra: Parks, Conservation and Lands </a:t>
            </a:r>
            <a:endParaRPr lang="en-AU" sz="1100" dirty="0" smtClean="0">
              <a:solidFill>
                <a:schemeClr val="bg1"/>
              </a:solidFill>
            </a:endParaRPr>
          </a:p>
          <a:p>
            <a:r>
              <a:rPr lang="en-AU" sz="1100" dirty="0" smtClean="0">
                <a:solidFill>
                  <a:schemeClr val="bg1"/>
                </a:solidFill>
              </a:rPr>
              <a:t>Cousins, S. (2011). Composition </a:t>
            </a:r>
            <a:r>
              <a:rPr lang="en-AU" sz="1100" dirty="0">
                <a:solidFill>
                  <a:schemeClr val="bg1"/>
                </a:solidFill>
              </a:rPr>
              <a:t>and </a:t>
            </a:r>
            <a:r>
              <a:rPr lang="en-AU" sz="1100" dirty="0" smtClean="0">
                <a:solidFill>
                  <a:schemeClr val="bg1"/>
                </a:solidFill>
              </a:rPr>
              <a:t>structure </a:t>
            </a:r>
            <a:r>
              <a:rPr lang="en-AU" sz="1100" dirty="0">
                <a:solidFill>
                  <a:schemeClr val="bg1"/>
                </a:solidFill>
              </a:rPr>
              <a:t>of </a:t>
            </a:r>
            <a:r>
              <a:rPr lang="en-AU" sz="1100" dirty="0" smtClean="0">
                <a:solidFill>
                  <a:schemeClr val="bg1"/>
                </a:solidFill>
              </a:rPr>
              <a:t>fish </a:t>
            </a:r>
            <a:r>
              <a:rPr lang="en-AU" sz="1100" dirty="0">
                <a:solidFill>
                  <a:schemeClr val="bg1"/>
                </a:solidFill>
              </a:rPr>
              <a:t>a</a:t>
            </a:r>
            <a:r>
              <a:rPr lang="en-AU" sz="1100" dirty="0" smtClean="0">
                <a:solidFill>
                  <a:schemeClr val="bg1"/>
                </a:solidFill>
              </a:rPr>
              <a:t>ssemblages </a:t>
            </a:r>
            <a:r>
              <a:rPr lang="en-AU" sz="1100" dirty="0">
                <a:solidFill>
                  <a:schemeClr val="bg1"/>
                </a:solidFill>
              </a:rPr>
              <a:t>in the </a:t>
            </a:r>
            <a:r>
              <a:rPr lang="en-AU" sz="1100" dirty="0" smtClean="0">
                <a:solidFill>
                  <a:schemeClr val="bg1"/>
                </a:solidFill>
              </a:rPr>
              <a:t>deep </a:t>
            </a:r>
            <a:r>
              <a:rPr lang="en-AU" sz="1100" dirty="0">
                <a:solidFill>
                  <a:schemeClr val="bg1"/>
                </a:solidFill>
              </a:rPr>
              <a:t>b</a:t>
            </a:r>
            <a:r>
              <a:rPr lang="en-AU" sz="1100" dirty="0" smtClean="0">
                <a:solidFill>
                  <a:schemeClr val="bg1"/>
                </a:solidFill>
              </a:rPr>
              <a:t>enthic </a:t>
            </a:r>
            <a:r>
              <a:rPr lang="en-AU" sz="1100" dirty="0">
                <a:solidFill>
                  <a:schemeClr val="bg1"/>
                </a:solidFill>
              </a:rPr>
              <a:t>z</a:t>
            </a:r>
            <a:r>
              <a:rPr lang="en-AU" sz="1100" dirty="0" smtClean="0">
                <a:solidFill>
                  <a:schemeClr val="bg1"/>
                </a:solidFill>
              </a:rPr>
              <a:t>one </a:t>
            </a:r>
            <a:r>
              <a:rPr lang="en-AU" sz="1100" dirty="0">
                <a:solidFill>
                  <a:schemeClr val="bg1"/>
                </a:solidFill>
              </a:rPr>
              <a:t>of </a:t>
            </a:r>
            <a:r>
              <a:rPr lang="en-AU" sz="1100" dirty="0" smtClean="0">
                <a:solidFill>
                  <a:schemeClr val="bg1"/>
                </a:solidFill>
              </a:rPr>
              <a:t>lowland </a:t>
            </a:r>
            <a:r>
              <a:rPr lang="en-AU" sz="1100" dirty="0">
                <a:solidFill>
                  <a:schemeClr val="bg1"/>
                </a:solidFill>
              </a:rPr>
              <a:t>r</a:t>
            </a:r>
            <a:r>
              <a:rPr lang="en-AU" sz="1100" dirty="0" smtClean="0">
                <a:solidFill>
                  <a:schemeClr val="bg1"/>
                </a:solidFill>
              </a:rPr>
              <a:t>ivers </a:t>
            </a:r>
            <a:r>
              <a:rPr lang="en-AU" sz="1100" dirty="0">
                <a:solidFill>
                  <a:schemeClr val="bg1"/>
                </a:solidFill>
              </a:rPr>
              <a:t>in the Wet Tropics of Far North </a:t>
            </a:r>
            <a:r>
              <a:rPr lang="en-AU" sz="1100" dirty="0" smtClean="0">
                <a:solidFill>
                  <a:schemeClr val="bg1"/>
                </a:solidFill>
              </a:rPr>
              <a:t>Queensland</a:t>
            </a:r>
            <a:r>
              <a:rPr lang="en-AU" sz="1100" dirty="0">
                <a:solidFill>
                  <a:schemeClr val="bg1"/>
                </a:solidFill>
              </a:rPr>
              <a:t>, using </a:t>
            </a:r>
            <a:r>
              <a:rPr lang="en-AU" sz="1100" dirty="0" smtClean="0">
                <a:solidFill>
                  <a:schemeClr val="bg1"/>
                </a:solidFill>
              </a:rPr>
              <a:t>	Remote </a:t>
            </a:r>
            <a:r>
              <a:rPr lang="en-AU" sz="1100" dirty="0">
                <a:solidFill>
                  <a:schemeClr val="bg1"/>
                </a:solidFill>
              </a:rPr>
              <a:t>Underwater Video</a:t>
            </a:r>
            <a:r>
              <a:rPr lang="en-AU" sz="1100" dirty="0" smtClean="0">
                <a:solidFill>
                  <a:schemeClr val="bg1"/>
                </a:solidFill>
              </a:rPr>
              <a:t>. Australian Rivers Institute, Griffith University, Brisbane. Unpublished Honours Thesis (57 pp.).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Cousins</a:t>
            </a:r>
            <a:r>
              <a:rPr lang="en-AU" sz="1100" dirty="0">
                <a:solidFill>
                  <a:schemeClr val="bg1"/>
                </a:solidFill>
              </a:rPr>
              <a:t>, S., Kennard, M. J. &amp;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dirty="0">
                <a:solidFill>
                  <a:schemeClr val="bg1"/>
                </a:solidFill>
              </a:rPr>
              <a:t>Ebner, B. C. (In prep.). Depth related composition and structuring of tropical riverine fish assemblages revealed by </a:t>
            </a:r>
            <a:r>
              <a:rPr lang="en-AU" sz="1100" dirty="0" smtClean="0">
                <a:solidFill>
                  <a:schemeClr val="bg1"/>
                </a:solidFill>
              </a:rPr>
              <a:t>	baited </a:t>
            </a:r>
            <a:r>
              <a:rPr lang="en-AU" sz="1100" dirty="0">
                <a:solidFill>
                  <a:schemeClr val="bg1"/>
                </a:solidFill>
              </a:rPr>
              <a:t>video. </a:t>
            </a:r>
            <a:endParaRPr lang="en-AU" sz="1100" dirty="0" smtClean="0">
              <a:solidFill>
                <a:schemeClr val="bg1"/>
              </a:solidFill>
            </a:endParaRPr>
          </a:p>
          <a:p>
            <a:r>
              <a:rPr lang="en-AU" sz="1100" i="1" dirty="0">
                <a:solidFill>
                  <a:schemeClr val="bg1"/>
                </a:solidFill>
              </a:rPr>
              <a:t>	</a:t>
            </a:r>
            <a:r>
              <a:rPr lang="en-AU" sz="1100" i="1" dirty="0" smtClean="0">
                <a:solidFill>
                  <a:schemeClr val="bg1"/>
                </a:solidFill>
              </a:rPr>
              <a:t>Marine </a:t>
            </a:r>
            <a:r>
              <a:rPr lang="en-AU" sz="1100" i="1" dirty="0">
                <a:solidFill>
                  <a:schemeClr val="bg1"/>
                </a:solidFill>
              </a:rPr>
              <a:t>and Freshwater Research</a:t>
            </a:r>
            <a:endParaRPr lang="en-AU" sz="1100" b="1" dirty="0">
              <a:solidFill>
                <a:schemeClr val="bg1"/>
              </a:solidFill>
            </a:endParaRPr>
          </a:p>
          <a:p>
            <a:r>
              <a:rPr lang="en-AU" sz="1100" dirty="0" smtClean="0">
                <a:solidFill>
                  <a:schemeClr val="bg1"/>
                </a:solidFill>
              </a:rPr>
              <a:t>Donaldson</a:t>
            </a:r>
            <a:r>
              <a:rPr lang="en-AU" sz="1100" dirty="0">
                <a:solidFill>
                  <a:schemeClr val="bg1"/>
                </a:solidFill>
              </a:rPr>
              <a:t>, J. D., Drews Jr, P., Bradley, M. J., Morgan, D., Baker, R. &amp;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dirty="0">
                <a:solidFill>
                  <a:schemeClr val="bg1"/>
                </a:solidFill>
              </a:rPr>
              <a:t>Ebner B. C. (In prep.). Countering low visibility in video survey of an estuarine fish </a:t>
            </a:r>
            <a:r>
              <a:rPr lang="en-AU" sz="1100" dirty="0" smtClean="0">
                <a:solidFill>
                  <a:schemeClr val="bg1"/>
                </a:solidFill>
              </a:rPr>
              <a:t>assemblage</a:t>
            </a:r>
            <a:r>
              <a:rPr lang="en-AU" sz="1100" dirty="0">
                <a:solidFill>
                  <a:schemeClr val="bg1"/>
                </a:solidFill>
              </a:rPr>
              <a:t>. </a:t>
            </a:r>
            <a:r>
              <a:rPr lang="en-AU" sz="1100" dirty="0" smtClean="0">
                <a:solidFill>
                  <a:schemeClr val="bg1"/>
                </a:solidFill>
              </a:rPr>
              <a:t>	</a:t>
            </a:r>
            <a:r>
              <a:rPr lang="en-AU" sz="1100" i="1" dirty="0" smtClean="0">
                <a:solidFill>
                  <a:schemeClr val="bg1"/>
                </a:solidFill>
              </a:rPr>
              <a:t>Journal </a:t>
            </a:r>
            <a:r>
              <a:rPr lang="en-AU" sz="1100" i="1" dirty="0">
                <a:solidFill>
                  <a:schemeClr val="bg1"/>
                </a:solidFill>
              </a:rPr>
              <a:t>of Fish Biology</a:t>
            </a:r>
            <a:endParaRPr lang="en-AU" sz="1100" dirty="0">
              <a:solidFill>
                <a:schemeClr val="bg1"/>
              </a:solidFill>
            </a:endParaRPr>
          </a:p>
          <a:p>
            <a:r>
              <a:rPr lang="en-AU" sz="1100" dirty="0" smtClean="0">
                <a:solidFill>
                  <a:schemeClr val="bg1"/>
                </a:solidFill>
              </a:rPr>
              <a:t>Ebner</a:t>
            </a:r>
            <a:r>
              <a:rPr lang="en-AU" sz="1100" dirty="0">
                <a:solidFill>
                  <a:schemeClr val="bg1"/>
                </a:solidFill>
              </a:rPr>
              <a:t>, B. C., Donaldson, J. D., Allen, G., </a:t>
            </a:r>
            <a:r>
              <a:rPr lang="en-AU" sz="1100" dirty="0" smtClean="0">
                <a:solidFill>
                  <a:schemeClr val="bg1"/>
                </a:solidFill>
              </a:rPr>
              <a:t>&amp; Keith</a:t>
            </a:r>
            <a:r>
              <a:rPr lang="en-AU" sz="1100" dirty="0">
                <a:solidFill>
                  <a:schemeClr val="bg1"/>
                </a:solidFill>
              </a:rPr>
              <a:t>, P. (In prep.). Testing an underwater video network and first record of </a:t>
            </a:r>
            <a:r>
              <a:rPr lang="en-AU" sz="1100" i="1" dirty="0" err="1">
                <a:solidFill>
                  <a:schemeClr val="bg1"/>
                </a:solidFill>
              </a:rPr>
              <a:t>Sicyopterus</a:t>
            </a:r>
            <a:r>
              <a:rPr lang="en-AU" sz="1100" i="1" dirty="0">
                <a:solidFill>
                  <a:schemeClr val="bg1"/>
                </a:solidFill>
              </a:rPr>
              <a:t> cynocephalus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dirty="0" smtClean="0">
                <a:solidFill>
                  <a:schemeClr val="bg1"/>
                </a:solidFill>
              </a:rPr>
              <a:t>in Australia</a:t>
            </a:r>
            <a:r>
              <a:rPr lang="en-AU" sz="1100" dirty="0">
                <a:solidFill>
                  <a:schemeClr val="bg1"/>
                </a:solidFill>
              </a:rPr>
              <a:t>. </a:t>
            </a:r>
            <a:r>
              <a:rPr lang="en-AU" sz="1100" i="1" dirty="0" err="1">
                <a:solidFill>
                  <a:schemeClr val="bg1"/>
                </a:solidFill>
              </a:rPr>
              <a:t>Cybium</a:t>
            </a:r>
            <a:endParaRPr lang="en-AU" sz="1100" dirty="0">
              <a:solidFill>
                <a:schemeClr val="bg1"/>
              </a:solidFill>
            </a:endParaRPr>
          </a:p>
          <a:p>
            <a:r>
              <a:rPr lang="en-AU" sz="1100" dirty="0" smtClean="0">
                <a:solidFill>
                  <a:schemeClr val="bg1"/>
                </a:solidFill>
              </a:rPr>
              <a:t>Ebner</a:t>
            </a:r>
            <a:r>
              <a:rPr lang="en-AU" sz="1100" dirty="0">
                <a:solidFill>
                  <a:schemeClr val="bg1"/>
                </a:solidFill>
              </a:rPr>
              <a:t>, B., Clear, R., </a:t>
            </a:r>
            <a:r>
              <a:rPr lang="en-AU" sz="1100" dirty="0" err="1">
                <a:solidFill>
                  <a:schemeClr val="bg1"/>
                </a:solidFill>
              </a:rPr>
              <a:t>Godschalx</a:t>
            </a:r>
            <a:r>
              <a:rPr lang="en-AU" sz="1100" dirty="0">
                <a:solidFill>
                  <a:schemeClr val="bg1"/>
                </a:solidFill>
              </a:rPr>
              <a:t>, S., &amp; Beitzel, M. (2009). In-stream behaviour of threatened fishes and their food organisms based on remote </a:t>
            </a:r>
            <a:r>
              <a:rPr lang="en-AU" sz="1100" dirty="0" err="1" smtClean="0">
                <a:solidFill>
                  <a:schemeClr val="bg1"/>
                </a:solidFill>
              </a:rPr>
              <a:t>videomonitoring</a:t>
            </a:r>
            <a:r>
              <a:rPr lang="en-AU" sz="1100" dirty="0">
                <a:solidFill>
                  <a:schemeClr val="bg1"/>
                </a:solidFill>
              </a:rPr>
              <a:t>. </a:t>
            </a:r>
            <a:endParaRPr lang="en-AU" sz="1100" dirty="0" smtClean="0">
              <a:solidFill>
                <a:schemeClr val="bg1"/>
              </a:solidFill>
            </a:endParaRPr>
          </a:p>
          <a:p>
            <a:r>
              <a:rPr lang="en-AU" sz="1100" i="1" dirty="0">
                <a:solidFill>
                  <a:schemeClr val="bg1"/>
                </a:solidFill>
              </a:rPr>
              <a:t>	</a:t>
            </a:r>
            <a:r>
              <a:rPr lang="en-AU" sz="1100" i="1" dirty="0" smtClean="0">
                <a:solidFill>
                  <a:schemeClr val="bg1"/>
                </a:solidFill>
              </a:rPr>
              <a:t>Aquatic </a:t>
            </a:r>
            <a:r>
              <a:rPr lang="en-AU" sz="1100" i="1" dirty="0">
                <a:solidFill>
                  <a:schemeClr val="bg1"/>
                </a:solidFill>
              </a:rPr>
              <a:t>Ecology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43</a:t>
            </a:r>
            <a:r>
              <a:rPr lang="en-AU" sz="1100" dirty="0">
                <a:solidFill>
                  <a:schemeClr val="bg1"/>
                </a:solidFill>
              </a:rPr>
              <a:t>, 569–576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Ebner</a:t>
            </a:r>
            <a:r>
              <a:rPr lang="en-AU" sz="1100" dirty="0">
                <a:solidFill>
                  <a:schemeClr val="bg1"/>
                </a:solidFill>
              </a:rPr>
              <a:t>, B. C., Fletcher, C., Donaldson, J. D., Fulton, C., &amp;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dirty="0">
                <a:solidFill>
                  <a:schemeClr val="bg1"/>
                </a:solidFill>
              </a:rPr>
              <a:t>Seymour (In prep). Moray feeding modes and motifs. </a:t>
            </a:r>
            <a:r>
              <a:rPr lang="en-AU" sz="1100" i="1" dirty="0">
                <a:solidFill>
                  <a:schemeClr val="bg1"/>
                </a:solidFill>
              </a:rPr>
              <a:t>J. Animal Ecology</a:t>
            </a:r>
            <a:endParaRPr lang="en-AU" sz="1100" dirty="0">
              <a:solidFill>
                <a:schemeClr val="bg1"/>
              </a:solidFill>
            </a:endParaRPr>
          </a:p>
          <a:p>
            <a:r>
              <a:rPr lang="en-AU" sz="1100" dirty="0" smtClean="0">
                <a:solidFill>
                  <a:schemeClr val="bg1"/>
                </a:solidFill>
              </a:rPr>
              <a:t>Ebner</a:t>
            </a:r>
            <a:r>
              <a:rPr lang="en-AU" sz="1100" dirty="0">
                <a:solidFill>
                  <a:schemeClr val="bg1"/>
                </a:solidFill>
              </a:rPr>
              <a:t>, B. C., Fulton, C. J., Donaldson, J. A., Cousins, S., </a:t>
            </a:r>
            <a:r>
              <a:rPr lang="en-AU" sz="1100" dirty="0" err="1">
                <a:solidFill>
                  <a:schemeClr val="bg1"/>
                </a:solidFill>
              </a:rPr>
              <a:t>Mecynecke</a:t>
            </a:r>
            <a:r>
              <a:rPr lang="en-AU" sz="1100" dirty="0">
                <a:solidFill>
                  <a:schemeClr val="bg1"/>
                </a:solidFill>
              </a:rPr>
              <a:t>, J-O., Schaffer J. &amp; Kennard, M. J. (2015). Filming and snorkelling as mobile </a:t>
            </a:r>
            <a:r>
              <a:rPr lang="en-AU" sz="1100" dirty="0" smtClean="0">
                <a:solidFill>
                  <a:schemeClr val="bg1"/>
                </a:solidFill>
              </a:rPr>
              <a:t>visual techniques </a:t>
            </a:r>
            <a:r>
              <a:rPr lang="en-AU" sz="1100" dirty="0">
                <a:solidFill>
                  <a:schemeClr val="bg1"/>
                </a:solidFill>
              </a:rPr>
              <a:t>to survey </a:t>
            </a:r>
            <a:r>
              <a:rPr lang="en-AU" sz="1100" dirty="0" smtClean="0">
                <a:solidFill>
                  <a:schemeClr val="bg1"/>
                </a:solidFill>
              </a:rPr>
              <a:t>	tropical </a:t>
            </a:r>
            <a:r>
              <a:rPr lang="en-AU" sz="1100" dirty="0">
                <a:solidFill>
                  <a:schemeClr val="bg1"/>
                </a:solidFill>
              </a:rPr>
              <a:t>rainforest stream fauna. </a:t>
            </a:r>
            <a:r>
              <a:rPr lang="en-AU" sz="1100" i="1" dirty="0">
                <a:solidFill>
                  <a:schemeClr val="bg1"/>
                </a:solidFill>
              </a:rPr>
              <a:t>Marine and Freshwater Research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66</a:t>
            </a:r>
            <a:r>
              <a:rPr lang="en-AU" sz="1100" dirty="0">
                <a:solidFill>
                  <a:schemeClr val="bg1"/>
                </a:solidFill>
              </a:rPr>
              <a:t>, 120–126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AU" sz="1100" dirty="0">
                <a:solidFill>
                  <a:schemeClr val="bg1"/>
                </a:solidFill>
              </a:rPr>
              <a:t>Ebner, B. C. &amp; Morgan D. L. (2013). Using remote underwater video to estimate freshwater fish species richness. </a:t>
            </a:r>
            <a:r>
              <a:rPr lang="en-AU" sz="1100" i="1" dirty="0">
                <a:solidFill>
                  <a:schemeClr val="bg1"/>
                </a:solidFill>
              </a:rPr>
              <a:t>Journal of Fish Biology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82</a:t>
            </a:r>
            <a:r>
              <a:rPr lang="en-AU" sz="1100" dirty="0">
                <a:solidFill>
                  <a:schemeClr val="bg1"/>
                </a:solidFill>
              </a:rPr>
              <a:t>, 1592–1612.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Ebner</a:t>
            </a:r>
            <a:r>
              <a:rPr lang="en-AU" sz="1100" dirty="0">
                <a:solidFill>
                  <a:schemeClr val="bg1"/>
                </a:solidFill>
              </a:rPr>
              <a:t>, B. C., Starrs, D. Morgan, D. L., Fulton, C. J. Donaldson, J. A., Doody, S., Cousins, S., Kennard, M., Butler, G., Tonkin, Z., Beatty, S., Broadhurst, B., </a:t>
            </a:r>
            <a:r>
              <a:rPr lang="en-AU" sz="1100" dirty="0" smtClean="0">
                <a:solidFill>
                  <a:schemeClr val="bg1"/>
                </a:solidFill>
              </a:rPr>
              <a:t>Clear</a:t>
            </a:r>
            <a:r>
              <a:rPr lang="en-AU" sz="1100" dirty="0">
                <a:solidFill>
                  <a:schemeClr val="bg1"/>
                </a:solidFill>
              </a:rPr>
              <a:t>, R. &amp;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dirty="0">
                <a:solidFill>
                  <a:schemeClr val="bg1"/>
                </a:solidFill>
              </a:rPr>
              <a:t>Fletcher, C. (2014). Emergence of underwater video for field based study of freshwater fish and crustacean ecology </a:t>
            </a:r>
            <a:r>
              <a:rPr lang="en-AU" sz="1100" dirty="0" smtClean="0">
                <a:solidFill>
                  <a:schemeClr val="bg1"/>
                </a:solidFill>
              </a:rPr>
              <a:t>in Australia</a:t>
            </a:r>
            <a:r>
              <a:rPr lang="en-AU" sz="1100" dirty="0">
                <a:solidFill>
                  <a:schemeClr val="bg1"/>
                </a:solidFill>
              </a:rPr>
              <a:t>. </a:t>
            </a:r>
            <a:r>
              <a:rPr lang="en-AU" sz="1100" i="1" dirty="0">
                <a:solidFill>
                  <a:schemeClr val="bg1"/>
                </a:solidFill>
              </a:rPr>
              <a:t>Journal of the Royal Society of Western </a:t>
            </a:r>
            <a:r>
              <a:rPr lang="en-AU" sz="1100" i="1" dirty="0" smtClean="0">
                <a:solidFill>
                  <a:schemeClr val="bg1"/>
                </a:solidFill>
              </a:rPr>
              <a:t>	Australia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97</a:t>
            </a:r>
            <a:r>
              <a:rPr lang="en-AU" sz="1100" dirty="0">
                <a:solidFill>
                  <a:schemeClr val="bg1"/>
                </a:solidFill>
              </a:rPr>
              <a:t>, 287–296.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Fulton</a:t>
            </a:r>
            <a:r>
              <a:rPr lang="en-AU" sz="1100" dirty="0">
                <a:solidFill>
                  <a:schemeClr val="bg1"/>
                </a:solidFill>
              </a:rPr>
              <a:t>, C. J, Starrs, D., Ruibal, M. P. &amp; Ebner, B. C. (2012). Counting crayfish: active searching and baited cameras trump conventional hoop netting in </a:t>
            </a:r>
            <a:r>
              <a:rPr lang="en-AU" sz="1100" dirty="0" smtClean="0">
                <a:solidFill>
                  <a:schemeClr val="bg1"/>
                </a:solidFill>
              </a:rPr>
              <a:t>detecting 	</a:t>
            </a:r>
            <a:r>
              <a:rPr lang="en-AU" sz="1100" i="1" dirty="0" err="1" smtClean="0">
                <a:solidFill>
                  <a:schemeClr val="bg1"/>
                </a:solidFill>
              </a:rPr>
              <a:t>Euastacus</a:t>
            </a:r>
            <a:r>
              <a:rPr lang="en-AU" sz="1100" i="1" dirty="0" smtClean="0">
                <a:solidFill>
                  <a:schemeClr val="bg1"/>
                </a:solidFill>
              </a:rPr>
              <a:t> </a:t>
            </a:r>
            <a:r>
              <a:rPr lang="en-AU" sz="1100" i="1" dirty="0" err="1">
                <a:solidFill>
                  <a:schemeClr val="bg1"/>
                </a:solidFill>
              </a:rPr>
              <a:t>armatus</a:t>
            </a:r>
            <a:r>
              <a:rPr lang="en-AU" sz="1100" dirty="0">
                <a:solidFill>
                  <a:schemeClr val="bg1"/>
                </a:solidFill>
              </a:rPr>
              <a:t>. </a:t>
            </a:r>
            <a:r>
              <a:rPr lang="en-AU" sz="1100" i="1" dirty="0">
                <a:solidFill>
                  <a:schemeClr val="bg1"/>
                </a:solidFill>
              </a:rPr>
              <a:t>Endangered Species Research </a:t>
            </a:r>
            <a:r>
              <a:rPr lang="en-AU" sz="1100" b="1" dirty="0">
                <a:solidFill>
                  <a:schemeClr val="bg1"/>
                </a:solidFill>
              </a:rPr>
              <a:t>19</a:t>
            </a:r>
            <a:r>
              <a:rPr lang="en-AU" sz="1100" dirty="0">
                <a:solidFill>
                  <a:schemeClr val="bg1"/>
                </a:solidFill>
              </a:rPr>
              <a:t>, 39–45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AU" sz="1100" dirty="0" err="1">
                <a:solidFill>
                  <a:schemeClr val="bg1"/>
                </a:solidFill>
              </a:rPr>
              <a:t>Lintermans</a:t>
            </a:r>
            <a:r>
              <a:rPr lang="en-AU" sz="1100" dirty="0">
                <a:solidFill>
                  <a:schemeClr val="bg1"/>
                </a:solidFill>
              </a:rPr>
              <a:t>, M., Broadhurst, B. T., Thiem, J. D., Ebner, B. C., Wright, D., Clear, R. C., &amp; Norris, R. H. (2010). Constructed homes for threatened fishes in </a:t>
            </a:r>
            <a:r>
              <a:rPr lang="en-AU" sz="1100" dirty="0" smtClean="0">
                <a:solidFill>
                  <a:schemeClr val="bg1"/>
                </a:solidFill>
              </a:rPr>
              <a:t>the </a:t>
            </a:r>
            <a:r>
              <a:rPr lang="en-AU" sz="1100" dirty="0">
                <a:solidFill>
                  <a:schemeClr val="bg1"/>
                </a:solidFill>
              </a:rPr>
              <a:t>Cotter River </a:t>
            </a:r>
            <a:r>
              <a:rPr lang="en-AU" sz="1100" dirty="0" smtClean="0">
                <a:solidFill>
                  <a:schemeClr val="bg1"/>
                </a:solidFill>
              </a:rPr>
              <a:t>	catchment</a:t>
            </a:r>
            <a:r>
              <a:rPr lang="en-AU" sz="1100" dirty="0">
                <a:solidFill>
                  <a:schemeClr val="bg1"/>
                </a:solidFill>
              </a:rPr>
              <a:t>: Phase 2 final report. Report to ACTEW Corporation. Institute for Applied Ecology, University of Canberra, </a:t>
            </a:r>
            <a:r>
              <a:rPr lang="en-AU" sz="1100" dirty="0" smtClean="0">
                <a:solidFill>
                  <a:schemeClr val="bg1"/>
                </a:solidFill>
              </a:rPr>
              <a:t>Canberra</a:t>
            </a:r>
            <a:r>
              <a:rPr lang="en-AU" sz="1100" dirty="0">
                <a:solidFill>
                  <a:schemeClr val="bg1"/>
                </a:solidFill>
              </a:rPr>
              <a:t>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Starrs</a:t>
            </a:r>
            <a:r>
              <a:rPr lang="en-AU" sz="1100" dirty="0">
                <a:solidFill>
                  <a:schemeClr val="bg1"/>
                </a:solidFill>
              </a:rPr>
              <a:t>, D., Ebner, B. C., &amp; Fulton, C. J. (2015). Ceasefire: minimal aggression among Murray River crayfish feeding on patches of </a:t>
            </a:r>
            <a:r>
              <a:rPr lang="en-AU" sz="1100" dirty="0" err="1">
                <a:solidFill>
                  <a:schemeClr val="bg1"/>
                </a:solidFill>
              </a:rPr>
              <a:t>allochthonous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dirty="0" smtClean="0">
                <a:solidFill>
                  <a:schemeClr val="bg1"/>
                </a:solidFill>
              </a:rPr>
              <a:t>material. </a:t>
            </a:r>
            <a:r>
              <a:rPr lang="en-AU" sz="1100" i="1" dirty="0" smtClean="0">
                <a:solidFill>
                  <a:schemeClr val="bg1"/>
                </a:solidFill>
              </a:rPr>
              <a:t>Australian 	Journal </a:t>
            </a:r>
            <a:r>
              <a:rPr lang="en-AU" sz="1100" i="1" dirty="0">
                <a:solidFill>
                  <a:schemeClr val="bg1"/>
                </a:solidFill>
              </a:rPr>
              <a:t>of Zoology</a:t>
            </a:r>
            <a:r>
              <a:rPr lang="en-AU" sz="1100" dirty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63</a:t>
            </a:r>
            <a:r>
              <a:rPr lang="en-AU" sz="1100" dirty="0">
                <a:solidFill>
                  <a:schemeClr val="bg1"/>
                </a:solidFill>
              </a:rPr>
              <a:t>, 115–121</a:t>
            </a:r>
            <a:r>
              <a:rPr lang="en-AU" sz="1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AU" sz="1100" dirty="0" smtClean="0">
                <a:solidFill>
                  <a:schemeClr val="bg1"/>
                </a:solidFill>
              </a:rPr>
              <a:t>Thiem</a:t>
            </a:r>
            <a:r>
              <a:rPr lang="en-AU" sz="1100" dirty="0">
                <a:solidFill>
                  <a:schemeClr val="bg1"/>
                </a:solidFill>
              </a:rPr>
              <a:t>, J. D., Ebner, B. C., &amp; Clear, R. C. (2010).</a:t>
            </a:r>
            <a:r>
              <a:rPr lang="en-AU" sz="1100" b="1" dirty="0">
                <a:solidFill>
                  <a:schemeClr val="bg1"/>
                </a:solidFill>
              </a:rPr>
              <a:t> </a:t>
            </a:r>
            <a:r>
              <a:rPr lang="en-AU" sz="1100" dirty="0">
                <a:solidFill>
                  <a:schemeClr val="bg1"/>
                </a:solidFill>
              </a:rPr>
              <a:t>Validating variation in radio-signal strength as an index of aquatic fauna activity. </a:t>
            </a:r>
            <a:r>
              <a:rPr lang="en-AU" sz="1100" i="1" dirty="0">
                <a:solidFill>
                  <a:schemeClr val="bg1"/>
                </a:solidFill>
              </a:rPr>
              <a:t>Australian Journal of </a:t>
            </a:r>
            <a:r>
              <a:rPr lang="en-AU" sz="1100" i="1" dirty="0" smtClean="0">
                <a:solidFill>
                  <a:schemeClr val="bg1"/>
                </a:solidFill>
              </a:rPr>
              <a:t>Zoology</a:t>
            </a:r>
            <a:r>
              <a:rPr lang="en-AU" sz="1100" dirty="0" smtClean="0">
                <a:solidFill>
                  <a:schemeClr val="bg1"/>
                </a:solidFill>
              </a:rPr>
              <a:t> </a:t>
            </a:r>
            <a:r>
              <a:rPr lang="en-AU" sz="1100" b="1" dirty="0">
                <a:solidFill>
                  <a:schemeClr val="bg1"/>
                </a:solidFill>
              </a:rPr>
              <a:t>58</a:t>
            </a:r>
            <a:r>
              <a:rPr lang="en-AU" sz="1100" dirty="0">
                <a:solidFill>
                  <a:schemeClr val="bg1"/>
                </a:solidFill>
              </a:rPr>
              <a:t>, 50–55.</a:t>
            </a:r>
          </a:p>
          <a:p>
            <a:endParaRPr lang="en-AU" sz="1100" dirty="0">
              <a:solidFill>
                <a:schemeClr val="bg1"/>
              </a:solidFill>
            </a:endParaRPr>
          </a:p>
          <a:p>
            <a:endParaRPr lang="en-AU" sz="1100" dirty="0" smtClean="0"/>
          </a:p>
          <a:p>
            <a:endParaRPr lang="en-AU" sz="1100" dirty="0"/>
          </a:p>
          <a:p>
            <a:endParaRPr lang="en-AU" sz="1100" dirty="0"/>
          </a:p>
          <a:p>
            <a:endParaRPr lang="en-AU" sz="1100" dirty="0"/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020" y="5745441"/>
            <a:ext cx="909944" cy="90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242" y="5002070"/>
            <a:ext cx="1663779" cy="41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025" y="6030309"/>
            <a:ext cx="1404794" cy="762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4819" y="5053089"/>
            <a:ext cx="1443787" cy="37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691" y="4954213"/>
            <a:ext cx="885435" cy="579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4248" y="5010542"/>
            <a:ext cx="896073" cy="525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91" y="4981659"/>
            <a:ext cx="1228271" cy="524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1484" y="5453914"/>
            <a:ext cx="3781428" cy="134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9391" y="5053089"/>
            <a:ext cx="1485302" cy="6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353</Words>
  <Application>Microsoft Office PowerPoint</Application>
  <PresentationFormat>A4 Paper (210x297 mm)</PresentationFormat>
  <Paragraphs>119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Ebner, Brendan (CES, Atherton)</dc:creator>
  <cp:lastModifiedBy>AK</cp:lastModifiedBy>
  <cp:revision>246</cp:revision>
  <dcterms:created xsi:type="dcterms:W3CDTF">2013-10-25T03:01:43Z</dcterms:created>
  <dcterms:modified xsi:type="dcterms:W3CDTF">2016-05-06T12:27:31Z</dcterms:modified>
</cp:coreProperties>
</file>